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1282" r:id="rId2"/>
    <p:sldId id="1353" r:id="rId3"/>
    <p:sldId id="1378" r:id="rId4"/>
    <p:sldId id="1355" r:id="rId5"/>
    <p:sldId id="1356" r:id="rId6"/>
    <p:sldId id="1357" r:id="rId7"/>
    <p:sldId id="1358" r:id="rId8"/>
    <p:sldId id="1359" r:id="rId9"/>
    <p:sldId id="1360" r:id="rId10"/>
    <p:sldId id="1361" r:id="rId11"/>
    <p:sldId id="1362" r:id="rId12"/>
    <p:sldId id="1363" r:id="rId13"/>
    <p:sldId id="1364" r:id="rId14"/>
    <p:sldId id="1365" r:id="rId15"/>
    <p:sldId id="137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680" userDrawn="1">
          <p15:clr>
            <a:srgbClr val="A4A3A4"/>
          </p15:clr>
        </p15:guide>
        <p15:guide id="4" userDrawn="1">
          <p15:clr>
            <a:srgbClr val="A4A3A4"/>
          </p15:clr>
        </p15:guide>
        <p15:guide id="5" orient="horz" pos="864" userDrawn="1">
          <p15:clr>
            <a:srgbClr val="A4A3A4"/>
          </p15:clr>
        </p15:guide>
        <p15:guide id="6" orient="horz" pos="4320" userDrawn="1">
          <p15:clr>
            <a:srgbClr val="A4A3A4"/>
          </p15:clr>
        </p15:guide>
        <p15:guide id="7" orient="horz" userDrawn="1">
          <p15:clr>
            <a:srgbClr val="A4A3A4"/>
          </p15:clr>
        </p15:guide>
        <p15:guide id="8" orient="horz" pos="3744" userDrawn="1">
          <p15:clr>
            <a:srgbClr val="A4A3A4"/>
          </p15:clr>
        </p15:guide>
        <p15:guide id="9" pos="192" userDrawn="1">
          <p15:clr>
            <a:srgbClr val="A4A3A4"/>
          </p15:clr>
        </p15:guide>
        <p15:guide id="10" pos="7488" userDrawn="1">
          <p15:clr>
            <a:srgbClr val="A4A3A4"/>
          </p15:clr>
        </p15:guide>
        <p15:guide id="11" pos="2040" userDrawn="1">
          <p15:clr>
            <a:srgbClr val="A4A3A4"/>
          </p15:clr>
        </p15:guide>
        <p15:guide id="12" pos="56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921D"/>
    <a:srgbClr val="FFF96E"/>
    <a:srgbClr val="FFF200"/>
    <a:srgbClr val="3686F8"/>
    <a:srgbClr val="0056B7"/>
    <a:srgbClr val="FFFCB4"/>
    <a:srgbClr val="404040"/>
    <a:srgbClr val="FEBE10"/>
    <a:srgbClr val="FCE831"/>
    <a:srgbClr val="0061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44" autoAdjust="0"/>
    <p:restoredTop sz="92835" autoAdjust="0"/>
  </p:normalViewPr>
  <p:slideViewPr>
    <p:cSldViewPr snapToGrid="0" snapToObjects="1">
      <p:cViewPr varScale="1">
        <p:scale>
          <a:sx n="105" d="100"/>
          <a:sy n="105" d="100"/>
        </p:scale>
        <p:origin x="704" y="184"/>
      </p:cViewPr>
      <p:guideLst>
        <p:guide orient="horz" pos="2160"/>
        <p:guide pos="3840"/>
        <p:guide pos="7680"/>
        <p:guide/>
        <p:guide orient="horz" pos="864"/>
        <p:guide orient="horz" pos="4320"/>
        <p:guide orient="horz"/>
        <p:guide orient="horz" pos="3744"/>
        <p:guide pos="192"/>
        <p:guide pos="7488"/>
        <p:guide pos="2040"/>
        <p:guide pos="56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19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E267E-2F36-8F40-8A1A-78EA113444C2}" type="datetimeFigureOut">
              <a:rPr lang="en-US" smtClean="0"/>
              <a:t>10/18/17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1EE5C1-AAC5-3444-B246-FA81927D50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541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480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8026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062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4944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1606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99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09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59995A-6AB8-B14C-B427-B06291C2E8F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172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866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502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906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703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233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1EE5C1-AAC5-3444-B246-FA81927D501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957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6B68F-176C-5246-B683-128514EAA198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0DD81-9004-0C43-BC9F-24E0066199D6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E8395-95CC-6044-9994-186CCF16F283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16E0D-DEA1-3F4F-89FE-606BB978F5E5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AA86B56C-D57F-B34A-875F-BB0FA4F63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4AF8D-0F7F-1F49-899A-5D2545C1282D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90C30-621E-B244-B875-EA3C29ABCFA9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1D5D-5868-FE40-ADA4-E805CD85C037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44979-A3A2-5B47-8146-4400AC82C453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C6CF9-4CC1-C644-BB2B-06B07F237E48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724400" y="6356349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pPr algn="ctr"/>
            <a:fld id="{AA86B56C-D57F-B34A-875F-BB0FA4F633AA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CB763-E2D2-8243-8F33-7E282929A574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9341C-732A-5644-A31E-8FB8EE95DBCA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2535E-A4B9-D848-9FAA-3F3F530F16CB}" type="datetime1">
              <a:rPr lang="en-US" smtClean="0"/>
              <a:t>10/18/17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6B56C-D57F-B34A-875F-BB0FA4F63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human+activity+recognition+using+smartphones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hyperlink" Target="https://github.com/woobe/h2o_demo_for_ibm_dsx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0" y="4157918"/>
            <a:ext cx="12192000" cy="27000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Tutorial 2 - Classification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Tx/>
              <a:buChar char="-"/>
            </a:pPr>
            <a:r>
              <a:rPr lang="en-GB" b="1" dirty="0" smtClean="0">
                <a:solidFill>
                  <a:schemeClr val="tx1"/>
                </a:solidFill>
              </a:rPr>
              <a:t>Data</a:t>
            </a:r>
            <a:r>
              <a:rPr lang="en-GB" dirty="0" smtClean="0">
                <a:solidFill>
                  <a:schemeClr val="tx1"/>
                </a:solidFill>
              </a:rPr>
              <a:t>: Human Activity Recognition Using Smartphone Sensors (2012)</a:t>
            </a:r>
          </a:p>
          <a:p>
            <a:pPr marL="342900" indent="-342900">
              <a:buFontTx/>
              <a:buChar char="-"/>
            </a:pPr>
            <a:r>
              <a:rPr lang="en-GB" b="1" dirty="0">
                <a:solidFill>
                  <a:schemeClr val="tx1"/>
                </a:solidFill>
              </a:rPr>
              <a:t>Source</a:t>
            </a:r>
            <a:r>
              <a:rPr lang="en-GB" dirty="0">
                <a:solidFill>
                  <a:schemeClr val="tx1"/>
                </a:solidFill>
              </a:rPr>
              <a:t>: </a:t>
            </a:r>
            <a:r>
              <a:rPr lang="en-GB" dirty="0">
                <a:solidFill>
                  <a:schemeClr val="tx1"/>
                </a:solidFill>
                <a:hlinkClick r:id="rId3"/>
              </a:rPr>
              <a:t>https://</a:t>
            </a:r>
            <a:r>
              <a:rPr lang="en-GB" dirty="0" smtClean="0">
                <a:solidFill>
                  <a:schemeClr val="tx1"/>
                </a:solidFill>
                <a:hlinkClick r:id="rId3"/>
              </a:rPr>
              <a:t>archive.ics.uci.edu/ml/datasets/human+activity+recognition+using+smartphones</a:t>
            </a:r>
            <a:endParaRPr lang="en-GB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Char char="-"/>
            </a:pPr>
            <a:endParaRPr lang="en-GB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Char char="-"/>
            </a:pPr>
            <a:endParaRPr lang="en-GB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Char char="-"/>
            </a:pPr>
            <a:endParaRPr lang="en-GB" dirty="0" smtClean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168" y="6294121"/>
            <a:ext cx="1014984" cy="389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81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6483"/>
            <a:ext cx="10058400" cy="6105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71283" y="3429000"/>
            <a:ext cx="5525143" cy="1384995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Performance metric</a:t>
            </a:r>
          </a:p>
          <a:p>
            <a:pPr algn="ctr"/>
            <a:r>
              <a:rPr lang="en-GB" sz="2800" dirty="0" smtClean="0"/>
              <a:t>Logarithmic Loss (logloss)</a:t>
            </a:r>
          </a:p>
          <a:p>
            <a:pPr algn="ctr"/>
            <a:r>
              <a:rPr lang="en-GB" sz="2800" dirty="0" smtClean="0"/>
              <a:t>A loss function for classification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97973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6483"/>
            <a:ext cx="10058400" cy="6105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89964" y="2710191"/>
            <a:ext cx="4272716" cy="954107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Check out variable importance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25240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6483"/>
            <a:ext cx="10058400" cy="6105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42364" y="4220337"/>
            <a:ext cx="3483007" cy="1384995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Confusion Matrix</a:t>
            </a:r>
          </a:p>
          <a:p>
            <a:pPr algn="ctr"/>
            <a:r>
              <a:rPr lang="en-GB" sz="2800" dirty="0" smtClean="0"/>
              <a:t>(Yellow cells = correct predictions)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7006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6483"/>
            <a:ext cx="10058400" cy="6105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37537" y="2710191"/>
            <a:ext cx="5525143" cy="523220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Make predictions on test set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605060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6483"/>
            <a:ext cx="10058400" cy="6105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13418" y="1310882"/>
            <a:ext cx="3372171" cy="523220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Compare Results</a:t>
            </a:r>
            <a:endParaRPr lang="en-GB" sz="2800" dirty="0"/>
          </a:p>
        </p:txBody>
      </p:sp>
      <p:sp>
        <p:nvSpPr>
          <p:cNvPr id="8" name="Rectangle 7"/>
          <p:cNvSpPr/>
          <p:nvPr/>
        </p:nvSpPr>
        <p:spPr>
          <a:xfrm>
            <a:off x="2215662" y="2992580"/>
            <a:ext cx="4586920" cy="2684585"/>
          </a:xfrm>
          <a:prstGeom prst="rect">
            <a:avLst/>
          </a:prstGeom>
          <a:noFill/>
          <a:ln w="38100">
            <a:solidFill>
              <a:srgbClr val="F7921D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 flipH="1">
            <a:off x="6858000" y="2992580"/>
            <a:ext cx="609600" cy="2684585"/>
          </a:xfrm>
          <a:prstGeom prst="rect">
            <a:avLst/>
          </a:prstGeom>
          <a:noFill/>
          <a:ln w="38100">
            <a:solidFill>
              <a:srgbClr val="F7921D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523018" y="5553283"/>
            <a:ext cx="1898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</a:rPr>
              <a:t>Ground Truth</a:t>
            </a:r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44947" y="2306836"/>
            <a:ext cx="48100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</a:rPr>
              <a:t>Predictions (with prob. of each class)</a:t>
            </a:r>
            <a:endParaRPr lang="en-US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203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</a:t>
            </a:r>
            <a:r>
              <a:rPr lang="en-US" baseline="-25000" dirty="0" smtClean="0"/>
              <a:t>2</a:t>
            </a:r>
            <a:r>
              <a:rPr lang="en-US" dirty="0" smtClean="0"/>
              <a:t>O Demo at IBM Conference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36" y="1797711"/>
            <a:ext cx="7356764" cy="40231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1862706"/>
            <a:ext cx="3968126" cy="389312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49501" y="6059304"/>
            <a:ext cx="5092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github.com/woobe/h2o_demo_for_ibm_dsx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088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015227"/>
            <a:ext cx="12192001" cy="5868080"/>
            <a:chOff x="0" y="1015227"/>
            <a:chExt cx="12192001" cy="5868080"/>
          </a:xfrm>
        </p:grpSpPr>
        <p:sp>
          <p:nvSpPr>
            <p:cNvPr id="198" name="Rectangle 197"/>
            <p:cNvSpPr/>
            <p:nvPr/>
          </p:nvSpPr>
          <p:spPr>
            <a:xfrm>
              <a:off x="6149257" y="1032474"/>
              <a:ext cx="6042744" cy="5779043"/>
            </a:xfrm>
            <a:prstGeom prst="rect">
              <a:avLst/>
            </a:prstGeom>
            <a:solidFill>
              <a:schemeClr val="bg2">
                <a:lumMod val="90000"/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1" y="1032481"/>
              <a:ext cx="6116490" cy="5850826"/>
            </a:xfrm>
            <a:prstGeom prst="rect">
              <a:avLst/>
            </a:prstGeom>
            <a:solidFill>
              <a:srgbClr val="FDE831">
                <a:alpha val="2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cxnSp>
          <p:nvCxnSpPr>
            <p:cNvPr id="201" name="Straight Connector 200"/>
            <p:cNvCxnSpPr/>
            <p:nvPr/>
          </p:nvCxnSpPr>
          <p:spPr>
            <a:xfrm>
              <a:off x="6134023" y="1015227"/>
              <a:ext cx="2364" cy="5779938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/>
          </p:nvCxnSpPr>
          <p:spPr>
            <a:xfrm>
              <a:off x="0" y="1015227"/>
              <a:ext cx="12188472" cy="0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160" y="6396502"/>
            <a:ext cx="807705" cy="323082"/>
          </a:xfrm>
          <a:prstGeom prst="rect">
            <a:avLst/>
          </a:prstGeom>
        </p:spPr>
      </p:pic>
      <p:sp>
        <p:nvSpPr>
          <p:cNvPr id="52" name="Rectangle 51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24759" y="1159454"/>
            <a:ext cx="10564727" cy="5558739"/>
            <a:chOff x="1024759" y="1159454"/>
            <a:chExt cx="10564727" cy="5558739"/>
          </a:xfrm>
        </p:grpSpPr>
        <p:grpSp>
          <p:nvGrpSpPr>
            <p:cNvPr id="25" name="Group 24"/>
            <p:cNvGrpSpPr/>
            <p:nvPr/>
          </p:nvGrpSpPr>
          <p:grpSpPr>
            <a:xfrm>
              <a:off x="1591259" y="2071378"/>
              <a:ext cx="2913482" cy="2830432"/>
              <a:chOff x="500370" y="1735279"/>
              <a:chExt cx="2913482" cy="2830432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828307" y="1735279"/>
                <a:ext cx="2585545" cy="2400164"/>
                <a:chOff x="662151" y="1971761"/>
                <a:chExt cx="2585545" cy="2400164"/>
              </a:xfrm>
            </p:grpSpPr>
            <p:sp>
              <p:nvSpPr>
                <p:cNvPr id="73" name="Oval 72"/>
                <p:cNvSpPr/>
                <p:nvPr/>
              </p:nvSpPr>
              <p:spPr>
                <a:xfrm>
                  <a:off x="2771271" y="2310937"/>
                  <a:ext cx="141890" cy="141890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21" name="Group 20"/>
                <p:cNvGrpSpPr/>
                <p:nvPr/>
              </p:nvGrpSpPr>
              <p:grpSpPr>
                <a:xfrm>
                  <a:off x="662151" y="1971761"/>
                  <a:ext cx="2585545" cy="2400164"/>
                  <a:chOff x="662151" y="1971761"/>
                  <a:chExt cx="2585545" cy="2400164"/>
                </a:xfrm>
              </p:grpSpPr>
              <p:grpSp>
                <p:nvGrpSpPr>
                  <p:cNvPr id="18" name="Group 17"/>
                  <p:cNvGrpSpPr/>
                  <p:nvPr/>
                </p:nvGrpSpPr>
                <p:grpSpPr>
                  <a:xfrm>
                    <a:off x="670652" y="1971761"/>
                    <a:ext cx="2400164" cy="2400164"/>
                    <a:chOff x="670652" y="1971761"/>
                    <a:chExt cx="2400164" cy="2400164"/>
                  </a:xfrm>
                </p:grpSpPr>
                <p:cxnSp>
                  <p:nvCxnSpPr>
                    <p:cNvPr id="13" name="Straight Arrow Connector 12"/>
                    <p:cNvCxnSpPr/>
                    <p:nvPr/>
                  </p:nvCxnSpPr>
                  <p:spPr>
                    <a:xfrm>
                      <a:off x="670652" y="4359166"/>
                      <a:ext cx="2400164" cy="0"/>
                    </a:xfrm>
                    <a:prstGeom prst="straightConnector1">
                      <a:avLst/>
                    </a:prstGeom>
                    <a:ln w="28575">
                      <a:solidFill>
                        <a:schemeClr val="tx2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4" name="Straight Arrow Connector 63"/>
                    <p:cNvCxnSpPr/>
                    <p:nvPr/>
                  </p:nvCxnSpPr>
                  <p:spPr>
                    <a:xfrm rot="16200000">
                      <a:off x="-524282" y="3171843"/>
                      <a:ext cx="2400164" cy="0"/>
                    </a:xfrm>
                    <a:prstGeom prst="straightConnector1">
                      <a:avLst/>
                    </a:prstGeom>
                    <a:ln w="28575">
                      <a:solidFill>
                        <a:schemeClr val="tx2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9" name="Oval 18"/>
                  <p:cNvSpPr/>
                  <p:nvPr/>
                </p:nvSpPr>
                <p:spPr>
                  <a:xfrm>
                    <a:off x="1056289" y="3788049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68" name="Oval 67"/>
                  <p:cNvSpPr/>
                  <p:nvPr/>
                </p:nvSpPr>
                <p:spPr>
                  <a:xfrm>
                    <a:off x="1373716" y="3858994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69" name="Oval 68"/>
                  <p:cNvSpPr/>
                  <p:nvPr/>
                </p:nvSpPr>
                <p:spPr>
                  <a:xfrm>
                    <a:off x="1302771" y="3368868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0" name="Oval 69"/>
                  <p:cNvSpPr/>
                  <p:nvPr/>
                </p:nvSpPr>
                <p:spPr>
                  <a:xfrm>
                    <a:off x="1444661" y="2604775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1" name="Oval 70"/>
                  <p:cNvSpPr/>
                  <p:nvPr/>
                </p:nvSpPr>
                <p:spPr>
                  <a:xfrm>
                    <a:off x="2235564" y="2768535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2" name="Oval 71"/>
                  <p:cNvSpPr/>
                  <p:nvPr/>
                </p:nvSpPr>
                <p:spPr>
                  <a:xfrm>
                    <a:off x="2377454" y="2279989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20" name="Freeform 19"/>
                  <p:cNvSpPr/>
                  <p:nvPr/>
                </p:nvSpPr>
                <p:spPr>
                  <a:xfrm>
                    <a:off x="662151" y="2112578"/>
                    <a:ext cx="2585545" cy="2191407"/>
                  </a:xfrm>
                  <a:custGeom>
                    <a:avLst/>
                    <a:gdLst>
                      <a:gd name="connsiteX0" fmla="*/ 0 w 2585545"/>
                      <a:gd name="connsiteY0" fmla="*/ 2191407 h 2191407"/>
                      <a:gd name="connsiteX1" fmla="*/ 693683 w 2585545"/>
                      <a:gd name="connsiteY1" fmla="*/ 1639614 h 2191407"/>
                      <a:gd name="connsiteX2" fmla="*/ 725214 w 2585545"/>
                      <a:gd name="connsiteY2" fmla="*/ 551793 h 2191407"/>
                      <a:gd name="connsiteX3" fmla="*/ 1655379 w 2585545"/>
                      <a:gd name="connsiteY3" fmla="*/ 772511 h 2191407"/>
                      <a:gd name="connsiteX4" fmla="*/ 1797269 w 2585545"/>
                      <a:gd name="connsiteY4" fmla="*/ 204952 h 2191407"/>
                      <a:gd name="connsiteX5" fmla="*/ 2191407 w 2585545"/>
                      <a:gd name="connsiteY5" fmla="*/ 268014 h 2191407"/>
                      <a:gd name="connsiteX6" fmla="*/ 2585545 w 2585545"/>
                      <a:gd name="connsiteY6" fmla="*/ 0 h 2191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585545" h="2191407">
                        <a:moveTo>
                          <a:pt x="0" y="2191407"/>
                        </a:moveTo>
                        <a:cubicBezTo>
                          <a:pt x="286407" y="2052145"/>
                          <a:pt x="572814" y="1912883"/>
                          <a:pt x="693683" y="1639614"/>
                        </a:cubicBezTo>
                        <a:cubicBezTo>
                          <a:pt x="814552" y="1366345"/>
                          <a:pt x="564931" y="696310"/>
                          <a:pt x="725214" y="551793"/>
                        </a:cubicBezTo>
                        <a:cubicBezTo>
                          <a:pt x="885497" y="407276"/>
                          <a:pt x="1476703" y="830318"/>
                          <a:pt x="1655379" y="772511"/>
                        </a:cubicBezTo>
                        <a:cubicBezTo>
                          <a:pt x="1834055" y="714704"/>
                          <a:pt x="1707931" y="289035"/>
                          <a:pt x="1797269" y="204952"/>
                        </a:cubicBezTo>
                        <a:cubicBezTo>
                          <a:pt x="1886607" y="120869"/>
                          <a:pt x="2060028" y="302173"/>
                          <a:pt x="2191407" y="268014"/>
                        </a:cubicBezTo>
                        <a:cubicBezTo>
                          <a:pt x="2322786" y="233855"/>
                          <a:pt x="2341180" y="141890"/>
                          <a:pt x="2585545" y="0"/>
                        </a:cubicBezTo>
                      </a:path>
                    </a:pathLst>
                  </a:custGeom>
                  <a:noFill/>
                  <a:ln>
                    <a:solidFill>
                      <a:schemeClr val="tx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  <p:sp>
            <p:nvSpPr>
              <p:cNvPr id="24" name="TextBox 23"/>
              <p:cNvSpPr txBox="1"/>
              <p:nvPr/>
            </p:nvSpPr>
            <p:spPr>
              <a:xfrm>
                <a:off x="1915724" y="4196379"/>
                <a:ext cx="7697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prstClr val="black"/>
                    </a:solidFill>
                  </a:rPr>
                  <a:t>X</a:t>
                </a:r>
              </a:p>
            </p:txBody>
          </p:sp>
          <p:sp>
            <p:nvSpPr>
              <p:cNvPr id="134" name="TextBox 133"/>
              <p:cNvSpPr txBox="1"/>
              <p:nvPr/>
            </p:nvSpPr>
            <p:spPr>
              <a:xfrm>
                <a:off x="500370" y="2663536"/>
                <a:ext cx="7697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</a:rPr>
                  <a:t>y</a:t>
                </a:r>
              </a:p>
            </p:txBody>
          </p:sp>
        </p:grpSp>
        <p:sp>
          <p:nvSpPr>
            <p:cNvPr id="186" name="Shape 588"/>
            <p:cNvSpPr/>
            <p:nvPr/>
          </p:nvSpPr>
          <p:spPr>
            <a:xfrm>
              <a:off x="1024759" y="1159454"/>
              <a:ext cx="4146332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>
              <a:lvl1pPr>
                <a:defRPr sz="2400" i="1">
                  <a:latin typeface="Futura LT Pro Book"/>
                  <a:ea typeface="Futura LT Pro Book"/>
                  <a:cs typeface="Futura LT Pro Book"/>
                  <a:sym typeface="Futura LT Pro Book"/>
                </a:defRPr>
              </a:lvl1pPr>
            </a:lstStyle>
            <a:p>
              <a:pPr>
                <a:defRPr sz="1800" i="0"/>
              </a:pPr>
              <a:r>
                <a:rPr lang="en-US" sz="1800" b="1" i="0" dirty="0" smtClean="0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rPr>
                <a:t>Regression: </a:t>
              </a:r>
            </a:p>
            <a:p>
              <a:pPr>
                <a:defRPr sz="1800" i="0"/>
              </a:pPr>
              <a:r>
                <a:rPr lang="en-US" sz="18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How much will a customers spend? </a:t>
              </a:r>
              <a:endParaRPr sz="1800" b="1" i="0" dirty="0">
                <a:solidFill>
                  <a:srgbClr val="ED7D3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8" name="Shape 588"/>
            <p:cNvSpPr/>
            <p:nvPr/>
          </p:nvSpPr>
          <p:spPr>
            <a:xfrm>
              <a:off x="6544520" y="1170172"/>
              <a:ext cx="5044966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>
              <a:lvl1pPr>
                <a:defRPr sz="2400" i="1">
                  <a:latin typeface="Futura LT Pro Book"/>
                  <a:ea typeface="Futura LT Pro Book"/>
                  <a:cs typeface="Futura LT Pro Book"/>
                  <a:sym typeface="Futura LT Pro Book"/>
                </a:defRPr>
              </a:lvl1pPr>
            </a:lstStyle>
            <a:p>
              <a:pPr>
                <a:defRPr sz="1800" i="0"/>
              </a:pPr>
              <a:r>
                <a:rPr lang="en-US" sz="1800" b="1" i="0" dirty="0" smtClean="0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rPr>
                <a:t>Classification: </a:t>
              </a:r>
            </a:p>
            <a:p>
              <a:pPr>
                <a:defRPr sz="1800" i="0"/>
              </a:pPr>
              <a:r>
                <a:rPr lang="en-US" sz="18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Will a customer make a purchase? Yes or No </a:t>
              </a:r>
              <a:endParaRPr sz="1800" b="1" i="0" dirty="0">
                <a:solidFill>
                  <a:srgbClr val="ED7D3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7093070" y="2071378"/>
              <a:ext cx="3980090" cy="2830432"/>
              <a:chOff x="7751181" y="2192701"/>
              <a:chExt cx="3980090" cy="2830432"/>
            </a:xfrm>
          </p:grpSpPr>
          <p:grpSp>
            <p:nvGrpSpPr>
              <p:cNvPr id="55" name="Group 54"/>
              <p:cNvGrpSpPr/>
              <p:nvPr/>
            </p:nvGrpSpPr>
            <p:grpSpPr>
              <a:xfrm>
                <a:off x="7751181" y="2192701"/>
                <a:ext cx="3212730" cy="2830432"/>
                <a:chOff x="4969474" y="1774217"/>
                <a:chExt cx="3212730" cy="2830432"/>
              </a:xfrm>
            </p:grpSpPr>
            <p:grpSp>
              <p:nvGrpSpPr>
                <p:cNvPr id="27" name="Group 26"/>
                <p:cNvGrpSpPr/>
                <p:nvPr/>
              </p:nvGrpSpPr>
              <p:grpSpPr>
                <a:xfrm>
                  <a:off x="5384140" y="2077978"/>
                  <a:ext cx="2798064" cy="2007859"/>
                  <a:chOff x="8524102" y="1431550"/>
                  <a:chExt cx="2798064" cy="2007859"/>
                </a:xfrm>
              </p:grpSpPr>
              <p:sp>
                <p:nvSpPr>
                  <p:cNvPr id="78" name="Oval 77"/>
                  <p:cNvSpPr/>
                  <p:nvPr/>
                </p:nvSpPr>
                <p:spPr>
                  <a:xfrm>
                    <a:off x="9049513" y="1593389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9" name="Oval 78"/>
                  <p:cNvSpPr/>
                  <p:nvPr/>
                </p:nvSpPr>
                <p:spPr>
                  <a:xfrm>
                    <a:off x="8899847" y="1876096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1" name="Oval 80"/>
                  <p:cNvSpPr/>
                  <p:nvPr/>
                </p:nvSpPr>
                <p:spPr>
                  <a:xfrm>
                    <a:off x="9052247" y="2028496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2" name="Oval 81"/>
                  <p:cNvSpPr/>
                  <p:nvPr/>
                </p:nvSpPr>
                <p:spPr>
                  <a:xfrm>
                    <a:off x="9201913" y="1745789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3" name="Oval 82"/>
                  <p:cNvSpPr/>
                  <p:nvPr/>
                </p:nvSpPr>
                <p:spPr>
                  <a:xfrm>
                    <a:off x="9052247" y="2028496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4" name="Oval 83"/>
                  <p:cNvSpPr/>
                  <p:nvPr/>
                </p:nvSpPr>
                <p:spPr>
                  <a:xfrm>
                    <a:off x="9204647" y="2180896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5" name="Oval 84"/>
                  <p:cNvSpPr/>
                  <p:nvPr/>
                </p:nvSpPr>
                <p:spPr>
                  <a:xfrm>
                    <a:off x="9425258" y="1547701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6" name="Oval 85"/>
                  <p:cNvSpPr/>
                  <p:nvPr/>
                </p:nvSpPr>
                <p:spPr>
                  <a:xfrm>
                    <a:off x="8870112" y="2097651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7" name="Oval 86"/>
                  <p:cNvSpPr/>
                  <p:nvPr/>
                </p:nvSpPr>
                <p:spPr>
                  <a:xfrm>
                    <a:off x="8907623" y="2421682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8" name="Oval 87"/>
                  <p:cNvSpPr/>
                  <p:nvPr/>
                </p:nvSpPr>
                <p:spPr>
                  <a:xfrm>
                    <a:off x="9201913" y="1745789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9" name="Oval 88"/>
                  <p:cNvSpPr/>
                  <p:nvPr/>
                </p:nvSpPr>
                <p:spPr>
                  <a:xfrm>
                    <a:off x="8722538" y="1502495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90" name="Oval 89"/>
                  <p:cNvSpPr/>
                  <p:nvPr/>
                </p:nvSpPr>
                <p:spPr>
                  <a:xfrm>
                    <a:off x="9204647" y="2180896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91" name="Oval 90"/>
                  <p:cNvSpPr/>
                  <p:nvPr/>
                </p:nvSpPr>
                <p:spPr>
                  <a:xfrm>
                    <a:off x="9354313" y="1898189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92" name="Oval 91"/>
                  <p:cNvSpPr/>
                  <p:nvPr/>
                </p:nvSpPr>
                <p:spPr>
                  <a:xfrm>
                    <a:off x="9585434" y="1932565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93" name="Oval 92"/>
                  <p:cNvSpPr/>
                  <p:nvPr/>
                </p:nvSpPr>
                <p:spPr>
                  <a:xfrm>
                    <a:off x="9357047" y="2333296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94" name="Oval 93"/>
                  <p:cNvSpPr/>
                  <p:nvPr/>
                </p:nvSpPr>
                <p:spPr>
                  <a:xfrm>
                    <a:off x="9801003" y="1431550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95" name="Oval 94"/>
                  <p:cNvSpPr/>
                  <p:nvPr/>
                </p:nvSpPr>
                <p:spPr>
                  <a:xfrm>
                    <a:off x="9022512" y="2250051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96" name="Oval 95"/>
                  <p:cNvSpPr/>
                  <p:nvPr/>
                </p:nvSpPr>
                <p:spPr>
                  <a:xfrm>
                    <a:off x="9181105" y="2553912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15" name="Oval 114"/>
                  <p:cNvSpPr/>
                  <p:nvPr/>
                </p:nvSpPr>
                <p:spPr>
                  <a:xfrm rot="16200000">
                    <a:off x="9201913" y="1745789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16" name="Oval 115"/>
                  <p:cNvSpPr/>
                  <p:nvPr/>
                </p:nvSpPr>
                <p:spPr>
                  <a:xfrm rot="16200000">
                    <a:off x="8524102" y="2351574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17" name="Oval 116"/>
                  <p:cNvSpPr/>
                  <p:nvPr/>
                </p:nvSpPr>
                <p:spPr>
                  <a:xfrm rot="16200000">
                    <a:off x="9204647" y="2180896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18" name="Oval 117"/>
                  <p:cNvSpPr/>
                  <p:nvPr/>
                </p:nvSpPr>
                <p:spPr>
                  <a:xfrm rot="16200000">
                    <a:off x="9354313" y="1898189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19" name="Oval 118"/>
                  <p:cNvSpPr/>
                  <p:nvPr/>
                </p:nvSpPr>
                <p:spPr>
                  <a:xfrm rot="16200000">
                    <a:off x="9204647" y="2180896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20" name="Oval 119"/>
                  <p:cNvSpPr/>
                  <p:nvPr/>
                </p:nvSpPr>
                <p:spPr>
                  <a:xfrm rot="16200000">
                    <a:off x="9357047" y="2333296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21" name="Oval 120"/>
                  <p:cNvSpPr/>
                  <p:nvPr/>
                </p:nvSpPr>
                <p:spPr>
                  <a:xfrm rot="16200000">
                    <a:off x="9577658" y="1700101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22" name="Oval 121"/>
                  <p:cNvSpPr/>
                  <p:nvPr/>
                </p:nvSpPr>
                <p:spPr>
                  <a:xfrm rot="16200000">
                    <a:off x="9022512" y="2250051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23" name="Oval 122"/>
                  <p:cNvSpPr/>
                  <p:nvPr/>
                </p:nvSpPr>
                <p:spPr>
                  <a:xfrm rot="16200000">
                    <a:off x="8907623" y="2777257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24" name="Oval 123"/>
                  <p:cNvSpPr/>
                  <p:nvPr/>
                </p:nvSpPr>
                <p:spPr>
                  <a:xfrm rot="16200000">
                    <a:off x="9354313" y="1898189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25" name="Oval 124"/>
                  <p:cNvSpPr/>
                  <p:nvPr/>
                </p:nvSpPr>
                <p:spPr>
                  <a:xfrm rot="16200000">
                    <a:off x="9882458" y="2440310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26" name="Oval 125"/>
                  <p:cNvSpPr/>
                  <p:nvPr/>
                </p:nvSpPr>
                <p:spPr>
                  <a:xfrm rot="16200000">
                    <a:off x="9357047" y="2333296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27" name="Oval 126"/>
                  <p:cNvSpPr/>
                  <p:nvPr/>
                </p:nvSpPr>
                <p:spPr>
                  <a:xfrm rot="16200000">
                    <a:off x="10405348" y="1897980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28" name="Oval 127"/>
                  <p:cNvSpPr/>
                  <p:nvPr/>
                </p:nvSpPr>
                <p:spPr>
                  <a:xfrm rot="16200000">
                    <a:off x="9737834" y="2084965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29" name="Oval 128"/>
                  <p:cNvSpPr/>
                  <p:nvPr/>
                </p:nvSpPr>
                <p:spPr>
                  <a:xfrm rot="16200000">
                    <a:off x="9509447" y="2485696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30" name="Oval 129"/>
                  <p:cNvSpPr/>
                  <p:nvPr/>
                </p:nvSpPr>
                <p:spPr>
                  <a:xfrm rot="16200000">
                    <a:off x="9953403" y="1583950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31" name="Oval 130"/>
                  <p:cNvSpPr/>
                  <p:nvPr/>
                </p:nvSpPr>
                <p:spPr>
                  <a:xfrm rot="16200000">
                    <a:off x="9174912" y="2402451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32" name="Oval 131"/>
                  <p:cNvSpPr/>
                  <p:nvPr/>
                </p:nvSpPr>
                <p:spPr>
                  <a:xfrm rot="16200000">
                    <a:off x="9333505" y="2706312"/>
                    <a:ext cx="141890" cy="141890"/>
                  </a:xfrm>
                  <a:prstGeom prst="ellipse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prstClr val="white"/>
                      </a:solidFill>
                    </a:endParaRPr>
                  </a:p>
                </p:txBody>
              </p:sp>
              <p:grpSp>
                <p:nvGrpSpPr>
                  <p:cNvPr id="26" name="Group 25"/>
                  <p:cNvGrpSpPr/>
                  <p:nvPr/>
                </p:nvGrpSpPr>
                <p:grpSpPr>
                  <a:xfrm rot="10800000">
                    <a:off x="9067693" y="1589200"/>
                    <a:ext cx="2254473" cy="1850209"/>
                    <a:chOff x="9186149" y="3444286"/>
                    <a:chExt cx="2254473" cy="1850209"/>
                  </a:xfrm>
                </p:grpSpPr>
                <p:sp>
                  <p:nvSpPr>
                    <p:cNvPr id="136" name="Oval 135"/>
                    <p:cNvSpPr/>
                    <p:nvPr/>
                  </p:nvSpPr>
                  <p:spPr>
                    <a:xfrm flipV="1">
                      <a:off x="9942897" y="3606125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37" name="Oval 136"/>
                    <p:cNvSpPr/>
                    <p:nvPr/>
                  </p:nvSpPr>
                  <p:spPr>
                    <a:xfrm flipV="1">
                      <a:off x="9793231" y="388883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38" name="Oval 137"/>
                    <p:cNvSpPr/>
                    <p:nvPr/>
                  </p:nvSpPr>
                  <p:spPr>
                    <a:xfrm flipV="1">
                      <a:off x="9945631" y="404123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39" name="Oval 138"/>
                    <p:cNvSpPr/>
                    <p:nvPr/>
                  </p:nvSpPr>
                  <p:spPr>
                    <a:xfrm flipV="1">
                      <a:off x="10095297" y="3758525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40" name="Oval 139"/>
                    <p:cNvSpPr/>
                    <p:nvPr/>
                  </p:nvSpPr>
                  <p:spPr>
                    <a:xfrm flipV="1">
                      <a:off x="9945631" y="404123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41" name="Oval 140"/>
                    <p:cNvSpPr/>
                    <p:nvPr/>
                  </p:nvSpPr>
                  <p:spPr>
                    <a:xfrm flipV="1">
                      <a:off x="10098031" y="419363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42" name="Oval 141"/>
                    <p:cNvSpPr/>
                    <p:nvPr/>
                  </p:nvSpPr>
                  <p:spPr>
                    <a:xfrm flipV="1">
                      <a:off x="10318642" y="3560437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43" name="Oval 142"/>
                    <p:cNvSpPr/>
                    <p:nvPr/>
                  </p:nvSpPr>
                  <p:spPr>
                    <a:xfrm flipV="1">
                      <a:off x="9763496" y="4110387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44" name="Oval 143"/>
                    <p:cNvSpPr/>
                    <p:nvPr/>
                  </p:nvSpPr>
                  <p:spPr>
                    <a:xfrm flipV="1">
                      <a:off x="9801007" y="4434418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45" name="Oval 144"/>
                    <p:cNvSpPr/>
                    <p:nvPr/>
                  </p:nvSpPr>
                  <p:spPr>
                    <a:xfrm flipV="1">
                      <a:off x="10095297" y="3758525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46" name="Oval 145"/>
                    <p:cNvSpPr/>
                    <p:nvPr/>
                  </p:nvSpPr>
                  <p:spPr>
                    <a:xfrm flipV="1">
                      <a:off x="9773579" y="3672888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47" name="Oval 146"/>
                    <p:cNvSpPr/>
                    <p:nvPr/>
                  </p:nvSpPr>
                  <p:spPr>
                    <a:xfrm flipV="1">
                      <a:off x="10098031" y="419363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48" name="Oval 147"/>
                    <p:cNvSpPr/>
                    <p:nvPr/>
                  </p:nvSpPr>
                  <p:spPr>
                    <a:xfrm flipV="1">
                      <a:off x="10247697" y="3910925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49" name="Oval 148"/>
                    <p:cNvSpPr/>
                    <p:nvPr/>
                  </p:nvSpPr>
                  <p:spPr>
                    <a:xfrm flipV="1">
                      <a:off x="10478818" y="3945301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50" name="Oval 149"/>
                    <p:cNvSpPr/>
                    <p:nvPr/>
                  </p:nvSpPr>
                  <p:spPr>
                    <a:xfrm flipV="1">
                      <a:off x="10250431" y="434603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51" name="Oval 150"/>
                    <p:cNvSpPr/>
                    <p:nvPr/>
                  </p:nvSpPr>
                  <p:spPr>
                    <a:xfrm flipV="1">
                      <a:off x="10694387" y="3444286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52" name="Oval 151"/>
                    <p:cNvSpPr/>
                    <p:nvPr/>
                  </p:nvSpPr>
                  <p:spPr>
                    <a:xfrm flipV="1">
                      <a:off x="9915896" y="4262787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53" name="Oval 152"/>
                    <p:cNvSpPr/>
                    <p:nvPr/>
                  </p:nvSpPr>
                  <p:spPr>
                    <a:xfrm flipV="1">
                      <a:off x="10074489" y="4566648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54" name="Oval 153"/>
                    <p:cNvSpPr/>
                    <p:nvPr/>
                  </p:nvSpPr>
                  <p:spPr>
                    <a:xfrm rot="5400000" flipV="1">
                      <a:off x="10095297" y="3758525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55" name="Oval 154"/>
                    <p:cNvSpPr/>
                    <p:nvPr/>
                  </p:nvSpPr>
                  <p:spPr>
                    <a:xfrm rot="5400000" flipV="1">
                      <a:off x="9575142" y="4364310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56" name="Oval 155"/>
                    <p:cNvSpPr/>
                    <p:nvPr/>
                  </p:nvSpPr>
                  <p:spPr>
                    <a:xfrm rot="5400000" flipV="1">
                      <a:off x="10098031" y="419363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57" name="Oval 156"/>
                    <p:cNvSpPr/>
                    <p:nvPr/>
                  </p:nvSpPr>
                  <p:spPr>
                    <a:xfrm rot="5400000" flipV="1">
                      <a:off x="10247697" y="3910925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58" name="Oval 157"/>
                    <p:cNvSpPr/>
                    <p:nvPr/>
                  </p:nvSpPr>
                  <p:spPr>
                    <a:xfrm rot="5400000" flipV="1">
                      <a:off x="10098031" y="419363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59" name="Oval 158"/>
                    <p:cNvSpPr/>
                    <p:nvPr/>
                  </p:nvSpPr>
                  <p:spPr>
                    <a:xfrm rot="5400000" flipV="1">
                      <a:off x="10250431" y="434603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60" name="Oval 159"/>
                    <p:cNvSpPr/>
                    <p:nvPr/>
                  </p:nvSpPr>
                  <p:spPr>
                    <a:xfrm rot="5400000" flipV="1">
                      <a:off x="10471042" y="3712837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61" name="Oval 160"/>
                    <p:cNvSpPr/>
                    <p:nvPr/>
                  </p:nvSpPr>
                  <p:spPr>
                    <a:xfrm rot="5400000" flipV="1">
                      <a:off x="9915896" y="4262787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62" name="Oval 161"/>
                    <p:cNvSpPr/>
                    <p:nvPr/>
                  </p:nvSpPr>
                  <p:spPr>
                    <a:xfrm rot="5400000" flipV="1">
                      <a:off x="9186149" y="5152605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63" name="Oval 162"/>
                    <p:cNvSpPr/>
                    <p:nvPr/>
                  </p:nvSpPr>
                  <p:spPr>
                    <a:xfrm rot="5400000" flipV="1">
                      <a:off x="10247697" y="3910925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64" name="Oval 163"/>
                    <p:cNvSpPr/>
                    <p:nvPr/>
                  </p:nvSpPr>
                  <p:spPr>
                    <a:xfrm rot="5400000" flipV="1">
                      <a:off x="10775842" y="4453046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65" name="Oval 164"/>
                    <p:cNvSpPr/>
                    <p:nvPr/>
                  </p:nvSpPr>
                  <p:spPr>
                    <a:xfrm rot="5400000" flipV="1">
                      <a:off x="10250431" y="434603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66" name="Oval 165"/>
                    <p:cNvSpPr/>
                    <p:nvPr/>
                  </p:nvSpPr>
                  <p:spPr>
                    <a:xfrm rot="5400000" flipV="1">
                      <a:off x="11298732" y="3910716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67" name="Oval 166"/>
                    <p:cNvSpPr/>
                    <p:nvPr/>
                  </p:nvSpPr>
                  <p:spPr>
                    <a:xfrm rot="5400000" flipV="1">
                      <a:off x="10631218" y="4097701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68" name="Oval 167"/>
                    <p:cNvSpPr/>
                    <p:nvPr/>
                  </p:nvSpPr>
                  <p:spPr>
                    <a:xfrm rot="5400000" flipV="1">
                      <a:off x="10402831" y="449843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69" name="Oval 168"/>
                    <p:cNvSpPr/>
                    <p:nvPr/>
                  </p:nvSpPr>
                  <p:spPr>
                    <a:xfrm rot="5400000" flipV="1">
                      <a:off x="10909850" y="3801642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70" name="Oval 169"/>
                    <p:cNvSpPr/>
                    <p:nvPr/>
                  </p:nvSpPr>
                  <p:spPr>
                    <a:xfrm rot="5400000" flipV="1">
                      <a:off x="10068296" y="4415187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171" name="Oval 170"/>
                    <p:cNvSpPr/>
                    <p:nvPr/>
                  </p:nvSpPr>
                  <p:spPr>
                    <a:xfrm rot="5400000" flipV="1">
                      <a:off x="10226889" y="4719048"/>
                      <a:ext cx="141890" cy="141890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prstClr val="white"/>
                        </a:solidFill>
                      </a:endParaRPr>
                    </a:p>
                  </p:txBody>
                </p:sp>
              </p:grpSp>
            </p:grpSp>
            <p:cxnSp>
              <p:nvCxnSpPr>
                <p:cNvPr id="179" name="Straight Arrow Connector 178"/>
                <p:cNvCxnSpPr/>
                <p:nvPr/>
              </p:nvCxnSpPr>
              <p:spPr>
                <a:xfrm>
                  <a:off x="5305912" y="4161622"/>
                  <a:ext cx="2400164" cy="0"/>
                </a:xfrm>
                <a:prstGeom prst="straightConnector1">
                  <a:avLst/>
                </a:prstGeom>
                <a:ln w="28575">
                  <a:solidFill>
                    <a:schemeClr val="tx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Arrow Connector 179"/>
                <p:cNvCxnSpPr/>
                <p:nvPr/>
              </p:nvCxnSpPr>
              <p:spPr>
                <a:xfrm rot="16200000">
                  <a:off x="4110978" y="2974299"/>
                  <a:ext cx="2400164" cy="0"/>
                </a:xfrm>
                <a:prstGeom prst="straightConnector1">
                  <a:avLst/>
                </a:prstGeom>
                <a:ln w="28575">
                  <a:solidFill>
                    <a:schemeClr val="tx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1" name="TextBox 180"/>
                <p:cNvSpPr txBox="1"/>
                <p:nvPr/>
              </p:nvSpPr>
              <p:spPr>
                <a:xfrm>
                  <a:off x="6384828" y="4235317"/>
                  <a:ext cx="7697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prstClr val="black"/>
                      </a:solidFill>
                    </a:rPr>
                    <a:t>x</a:t>
                  </a:r>
                  <a:r>
                    <a:rPr lang="en-US" baseline="-25000" dirty="0">
                      <a:solidFill>
                        <a:prstClr val="black"/>
                      </a:solidFill>
                    </a:rPr>
                    <a:t>i</a:t>
                  </a:r>
                </a:p>
              </p:txBody>
            </p:sp>
            <p:sp>
              <p:nvSpPr>
                <p:cNvPr id="182" name="TextBox 181"/>
                <p:cNvSpPr txBox="1"/>
                <p:nvPr/>
              </p:nvSpPr>
              <p:spPr>
                <a:xfrm>
                  <a:off x="4969474" y="2702474"/>
                  <a:ext cx="7697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prstClr val="black"/>
                      </a:solidFill>
                    </a:rPr>
                    <a:t>x</a:t>
                  </a:r>
                  <a:r>
                    <a:rPr lang="en-US" baseline="-25000" dirty="0">
                      <a:solidFill>
                        <a:prstClr val="black"/>
                      </a:solidFill>
                    </a:rPr>
                    <a:t>j</a:t>
                  </a:r>
                </a:p>
              </p:txBody>
            </p:sp>
            <p:sp>
              <p:nvSpPr>
                <p:cNvPr id="54" name="Freeform 53"/>
                <p:cNvSpPr/>
                <p:nvPr/>
              </p:nvSpPr>
              <p:spPr>
                <a:xfrm>
                  <a:off x="5328745" y="2238703"/>
                  <a:ext cx="2364827" cy="1907628"/>
                </a:xfrm>
                <a:custGeom>
                  <a:avLst/>
                  <a:gdLst>
                    <a:gd name="connsiteX0" fmla="*/ 0 w 2364827"/>
                    <a:gd name="connsiteY0" fmla="*/ 1907628 h 1907628"/>
                    <a:gd name="connsiteX1" fmla="*/ 599089 w 2364827"/>
                    <a:gd name="connsiteY1" fmla="*/ 1292772 h 1907628"/>
                    <a:gd name="connsiteX2" fmla="*/ 961696 w 2364827"/>
                    <a:gd name="connsiteY2" fmla="*/ 1277007 h 1907628"/>
                    <a:gd name="connsiteX3" fmla="*/ 1166648 w 2364827"/>
                    <a:gd name="connsiteY3" fmla="*/ 1024759 h 1907628"/>
                    <a:gd name="connsiteX4" fmla="*/ 1087821 w 2364827"/>
                    <a:gd name="connsiteY4" fmla="*/ 677917 h 1907628"/>
                    <a:gd name="connsiteX5" fmla="*/ 1418896 w 2364827"/>
                    <a:gd name="connsiteY5" fmla="*/ 630621 h 1907628"/>
                    <a:gd name="connsiteX6" fmla="*/ 1702676 w 2364827"/>
                    <a:gd name="connsiteY6" fmla="*/ 378372 h 1907628"/>
                    <a:gd name="connsiteX7" fmla="*/ 2002221 w 2364827"/>
                    <a:gd name="connsiteY7" fmla="*/ 457200 h 1907628"/>
                    <a:gd name="connsiteX8" fmla="*/ 2364827 w 2364827"/>
                    <a:gd name="connsiteY8" fmla="*/ 0 h 1907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64827" h="1907628">
                      <a:moveTo>
                        <a:pt x="0" y="1907628"/>
                      </a:moveTo>
                      <a:cubicBezTo>
                        <a:pt x="219403" y="1652751"/>
                        <a:pt x="438806" y="1397875"/>
                        <a:pt x="599089" y="1292772"/>
                      </a:cubicBezTo>
                      <a:cubicBezTo>
                        <a:pt x="759372" y="1187669"/>
                        <a:pt x="867103" y="1321676"/>
                        <a:pt x="961696" y="1277007"/>
                      </a:cubicBezTo>
                      <a:cubicBezTo>
                        <a:pt x="1056289" y="1232338"/>
                        <a:pt x="1145627" y="1124607"/>
                        <a:pt x="1166648" y="1024759"/>
                      </a:cubicBezTo>
                      <a:cubicBezTo>
                        <a:pt x="1187669" y="924911"/>
                        <a:pt x="1045780" y="743607"/>
                        <a:pt x="1087821" y="677917"/>
                      </a:cubicBezTo>
                      <a:cubicBezTo>
                        <a:pt x="1129862" y="612227"/>
                        <a:pt x="1316420" y="680545"/>
                        <a:pt x="1418896" y="630621"/>
                      </a:cubicBezTo>
                      <a:cubicBezTo>
                        <a:pt x="1521372" y="580697"/>
                        <a:pt x="1605455" y="407276"/>
                        <a:pt x="1702676" y="378372"/>
                      </a:cubicBezTo>
                      <a:cubicBezTo>
                        <a:pt x="1799897" y="349468"/>
                        <a:pt x="1891863" y="520262"/>
                        <a:pt x="2002221" y="457200"/>
                      </a:cubicBezTo>
                      <a:cubicBezTo>
                        <a:pt x="2112579" y="394138"/>
                        <a:pt x="2243958" y="218090"/>
                        <a:pt x="2364827" y="0"/>
                      </a:cubicBezTo>
                    </a:path>
                  </a:pathLst>
                </a:custGeom>
                <a:noFill/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189" name="Oval 188"/>
              <p:cNvSpPr/>
              <p:nvPr/>
            </p:nvSpPr>
            <p:spPr>
              <a:xfrm>
                <a:off x="10819605" y="2374521"/>
                <a:ext cx="141890" cy="14189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90" name="TextBox 189"/>
              <p:cNvSpPr txBox="1"/>
              <p:nvPr/>
            </p:nvSpPr>
            <p:spPr>
              <a:xfrm>
                <a:off x="10961495" y="2252148"/>
                <a:ext cx="7697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</a:rPr>
                  <a:t>yes</a:t>
                </a:r>
                <a:endParaRPr lang="en-US" baseline="-250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1" name="TextBox 190"/>
              <p:cNvSpPr txBox="1"/>
              <p:nvPr/>
            </p:nvSpPr>
            <p:spPr>
              <a:xfrm>
                <a:off x="10961495" y="2535141"/>
                <a:ext cx="7697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</a:rPr>
                  <a:t>no</a:t>
                </a:r>
                <a:endParaRPr lang="en-US" baseline="-250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10709135" y="2252148"/>
                <a:ext cx="880352" cy="65232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5" name="Shape 588"/>
            <p:cNvSpPr/>
            <p:nvPr/>
          </p:nvSpPr>
          <p:spPr>
            <a:xfrm>
              <a:off x="1024759" y="4845156"/>
              <a:ext cx="4146332" cy="175432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>
              <a:lvl1pPr>
                <a:defRPr sz="2400" i="1">
                  <a:latin typeface="Futura LT Pro Book"/>
                  <a:ea typeface="Futura LT Pro Book"/>
                  <a:cs typeface="Futura LT Pro Book"/>
                  <a:sym typeface="Futura LT Pro Book"/>
                </a:defRPr>
              </a:lvl1pPr>
            </a:lstStyle>
            <a:p>
              <a:pPr>
                <a:defRPr sz="1800" i="0"/>
              </a:pPr>
              <a:r>
                <a:rPr lang="en-US" sz="1800" b="1" i="0" dirty="0" smtClean="0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rPr>
                <a:t>H</a:t>
              </a:r>
              <a:r>
                <a:rPr lang="en-US" sz="1800" b="1" i="0" baseline="-25000" dirty="0" smtClean="0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rPr>
                <a:t>2</a:t>
              </a:r>
              <a:r>
                <a:rPr lang="en-US" sz="1800" b="1" i="0" dirty="0" smtClean="0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rPr>
                <a:t>O algos: </a:t>
              </a:r>
            </a:p>
            <a:p>
              <a:pPr>
                <a:defRPr sz="1800" i="0"/>
              </a:pPr>
              <a:r>
                <a:rPr lang="en-US" sz="18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Penalized Linear Models</a:t>
              </a:r>
            </a:p>
            <a:p>
              <a:pPr>
                <a:defRPr sz="1800" i="0"/>
              </a:pPr>
              <a:r>
                <a:rPr lang="en-US" sz="18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Random Forest</a:t>
              </a:r>
            </a:p>
            <a:p>
              <a:pPr>
                <a:defRPr sz="1800" i="0"/>
              </a:pPr>
              <a:r>
                <a:rPr lang="en-US" sz="18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Gradient Boosting</a:t>
              </a:r>
            </a:p>
            <a:p>
              <a:pPr>
                <a:defRPr sz="1800" i="0"/>
              </a:pPr>
              <a:r>
                <a:rPr lang="en-US" sz="18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Neural Networks</a:t>
              </a:r>
            </a:p>
            <a:p>
              <a:pPr>
                <a:defRPr sz="1800" i="0"/>
              </a:pPr>
              <a:r>
                <a:rPr lang="en-US" sz="18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Stacked Ensembles</a:t>
              </a:r>
              <a:endParaRPr sz="1800" b="1" i="0" dirty="0">
                <a:solidFill>
                  <a:srgbClr val="ED7D3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6" name="Shape 588"/>
            <p:cNvSpPr/>
            <p:nvPr/>
          </p:nvSpPr>
          <p:spPr>
            <a:xfrm>
              <a:off x="7427773" y="4902311"/>
              <a:ext cx="4146332" cy="18158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>
              <a:lvl1pPr>
                <a:defRPr sz="2400" i="1">
                  <a:latin typeface="Futura LT Pro Book"/>
                  <a:ea typeface="Futura LT Pro Book"/>
                  <a:cs typeface="Futura LT Pro Book"/>
                  <a:sym typeface="Futura LT Pro Book"/>
                </a:defRPr>
              </a:lvl1pPr>
            </a:lstStyle>
            <a:p>
              <a:pPr>
                <a:defRPr sz="1800" i="0"/>
              </a:pPr>
              <a:r>
                <a:rPr lang="en-US" sz="1600" b="1" i="0" dirty="0" smtClean="0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rPr>
                <a:t>H</a:t>
              </a:r>
              <a:r>
                <a:rPr lang="en-US" sz="1600" b="1" i="0" baseline="-25000" dirty="0" smtClean="0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rPr>
                <a:t>2</a:t>
              </a:r>
              <a:r>
                <a:rPr lang="en-US" sz="1600" b="1" i="0" dirty="0" smtClean="0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rPr>
                <a:t>O algos: </a:t>
              </a:r>
            </a:p>
            <a:p>
              <a:pPr>
                <a:defRPr sz="1800" i="0"/>
              </a:pPr>
              <a:r>
                <a:rPr lang="en-US" sz="16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Penalized Linear Models</a:t>
              </a:r>
            </a:p>
            <a:p>
              <a:pPr>
                <a:defRPr sz="1800" i="0"/>
              </a:pPr>
              <a:r>
                <a:rPr lang="en-US" sz="16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Naïve Bayes</a:t>
              </a:r>
            </a:p>
            <a:p>
              <a:pPr>
                <a:defRPr sz="1800" i="0"/>
              </a:pPr>
              <a:r>
                <a:rPr lang="en-US" sz="16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Random Forest</a:t>
              </a:r>
            </a:p>
            <a:p>
              <a:pPr>
                <a:defRPr sz="1800" i="0"/>
              </a:pPr>
              <a:r>
                <a:rPr lang="en-US" sz="16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Gradient Boosting</a:t>
              </a:r>
            </a:p>
            <a:p>
              <a:pPr>
                <a:defRPr sz="1800" i="0"/>
              </a:pPr>
              <a:r>
                <a:rPr lang="en-US" sz="16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Neural Networks</a:t>
              </a:r>
            </a:p>
            <a:p>
              <a:pPr>
                <a:defRPr sz="1800" i="0"/>
              </a:pPr>
              <a:r>
                <a:rPr lang="en-US" sz="1600" b="1" i="0" dirty="0" smtClean="0">
                  <a:solidFill>
                    <a:srgbClr val="ED7D31"/>
                  </a:solidFill>
                  <a:latin typeface="Arial" charset="0"/>
                  <a:ea typeface="Arial" charset="0"/>
                  <a:cs typeface="Arial" charset="0"/>
                </a:rPr>
                <a:t>Stacked Ensembles</a:t>
              </a:r>
              <a:endParaRPr sz="1600" b="1" i="0" dirty="0">
                <a:solidFill>
                  <a:srgbClr val="ED7D3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133" name="Title 7"/>
          <p:cNvSpPr>
            <a:spLocks noGrp="1"/>
          </p:cNvSpPr>
          <p:nvPr>
            <p:ph type="title"/>
          </p:nvPr>
        </p:nvSpPr>
        <p:spPr>
          <a:xfrm>
            <a:off x="172671" y="1079"/>
            <a:ext cx="11834271" cy="991649"/>
          </a:xfrm>
        </p:spPr>
        <p:txBody>
          <a:bodyPr>
            <a:normAutofit/>
          </a:bodyPr>
          <a:lstStyle/>
          <a:p>
            <a:r>
              <a:rPr lang="en-US" dirty="0"/>
              <a:t>Supervised </a:t>
            </a:r>
            <a:r>
              <a:rPr lang="en-US" dirty="0" smtClean="0"/>
              <a:t>Learning – You Already Have Target Data</a:t>
            </a:r>
            <a:endParaRPr lang="en-US" dirty="0"/>
          </a:p>
        </p:txBody>
      </p:sp>
      <p:sp>
        <p:nvSpPr>
          <p:cNvPr id="135" name="Rectangle 134"/>
          <p:cNvSpPr/>
          <p:nvPr/>
        </p:nvSpPr>
        <p:spPr>
          <a:xfrm>
            <a:off x="1" y="1030621"/>
            <a:ext cx="6113900" cy="5827379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93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4" t="27902" r="10468" b="18017"/>
          <a:stretch/>
        </p:blipFill>
        <p:spPr>
          <a:xfrm>
            <a:off x="57004" y="651164"/>
            <a:ext cx="1207799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38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168" y="6034431"/>
            <a:ext cx="1016000" cy="4064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</a:t>
            </a:r>
            <a:r>
              <a:rPr lang="en-US" dirty="0" smtClean="0"/>
              <a:t>Learning Example</a:t>
            </a:r>
            <a:endParaRPr lang="en-US" dirty="0"/>
          </a:p>
        </p:txBody>
      </p:sp>
      <p:sp>
        <p:nvSpPr>
          <p:cNvPr id="44" name="Slide Number Placehold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A86B56C-D57F-B34A-875F-BB0FA4F633AA}" type="slidenum">
              <a:rPr lang="en-US" smtClean="0"/>
              <a:pPr algn="ctr"/>
              <a:t>4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5440" y="2173553"/>
            <a:ext cx="8961120" cy="28693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519062" y="4181760"/>
            <a:ext cx="27602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2"/>
                </a:solidFill>
              </a:rPr>
              <a:t>Historical Data:</a:t>
            </a:r>
          </a:p>
          <a:p>
            <a:r>
              <a:rPr lang="en-US" sz="2400" dirty="0" smtClean="0">
                <a:solidFill>
                  <a:schemeClr val="accent2"/>
                </a:solidFill>
              </a:rPr>
              <a:t>Smartphone Sensors</a:t>
            </a:r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27310" y="5110251"/>
            <a:ext cx="23006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2"/>
                </a:solidFill>
              </a:rPr>
              <a:t>Target:</a:t>
            </a:r>
          </a:p>
          <a:p>
            <a:r>
              <a:rPr lang="en-US" sz="2400" dirty="0" smtClean="0">
                <a:solidFill>
                  <a:schemeClr val="accent2"/>
                </a:solidFill>
              </a:rPr>
              <a:t>Six Different</a:t>
            </a:r>
          </a:p>
          <a:p>
            <a:r>
              <a:rPr lang="en-US" sz="2400" dirty="0" smtClean="0">
                <a:solidFill>
                  <a:schemeClr val="accent2"/>
                </a:solidFill>
              </a:rPr>
              <a:t>Human Activities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812428" y="5203434"/>
            <a:ext cx="2541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Predicted Activity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41688" y="388640"/>
            <a:ext cx="29865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Machine Learning:</a:t>
            </a:r>
          </a:p>
          <a:p>
            <a:pPr algn="ctr"/>
            <a:r>
              <a:rPr lang="en-US" sz="2400" dirty="0" smtClean="0">
                <a:solidFill>
                  <a:schemeClr val="accent2"/>
                </a:solidFill>
              </a:rPr>
              <a:t>Learn Patterns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f</a:t>
            </a:r>
            <a:r>
              <a:rPr lang="en-US" sz="2400" dirty="0" smtClean="0">
                <a:solidFill>
                  <a:schemeClr val="accent2"/>
                </a:solidFill>
              </a:rPr>
              <a:t>rom Data</a:t>
            </a:r>
          </a:p>
        </p:txBody>
      </p:sp>
      <p:cxnSp>
        <p:nvCxnSpPr>
          <p:cNvPr id="6" name="Straight Arrow Connector 5"/>
          <p:cNvCxnSpPr>
            <a:stCxn id="13" idx="2"/>
          </p:cNvCxnSpPr>
          <p:nvPr/>
        </p:nvCxnSpPr>
        <p:spPr>
          <a:xfrm flipH="1">
            <a:off x="8691073" y="1588969"/>
            <a:ext cx="643870" cy="1188414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785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6483"/>
            <a:ext cx="10058400" cy="6105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63438" y="4649827"/>
            <a:ext cx="5525143" cy="523220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Select data for classification tutorial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69022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6483"/>
            <a:ext cx="10058400" cy="6105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37537" y="2710191"/>
            <a:ext cx="5525143" cy="523220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Enum = Categorical Value (in Java)</a:t>
            </a:r>
            <a:endParaRPr lang="en-GB" sz="2800" dirty="0"/>
          </a:p>
        </p:txBody>
      </p:sp>
      <p:cxnSp>
        <p:nvCxnSpPr>
          <p:cNvPr id="4" name="Straight Arrow Connector 3"/>
          <p:cNvCxnSpPr/>
          <p:nvPr/>
        </p:nvCxnSpPr>
        <p:spPr>
          <a:xfrm flipH="1">
            <a:off x="3629892" y="3233411"/>
            <a:ext cx="1690253" cy="1019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950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6483"/>
            <a:ext cx="10058400" cy="6105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21236" y="2710191"/>
            <a:ext cx="3441444" cy="954107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Exploratory analysis</a:t>
            </a:r>
          </a:p>
          <a:p>
            <a:pPr algn="ctr"/>
            <a:r>
              <a:rPr lang="en-GB" sz="2800" dirty="0" smtClean="0"/>
              <a:t>(click on any variable)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428806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6483"/>
            <a:ext cx="10058400" cy="6105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6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6B56C-D57F-B34A-875F-BB0FA4F633AA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784848"/>
            <a:ext cx="12192000" cy="73152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6483"/>
            <a:ext cx="10058400" cy="6105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15345" y="1518699"/>
            <a:ext cx="5525143" cy="1384995"/>
          </a:xfrm>
          <a:prstGeom prst="rect">
            <a:avLst/>
          </a:prstGeom>
          <a:solidFill>
            <a:srgbClr val="FFFCB4"/>
          </a:solidFill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Build Random Forest Model</a:t>
            </a:r>
          </a:p>
          <a:p>
            <a:pPr marL="514350" indent="-514350">
              <a:buAutoNum type="arabicParenR"/>
            </a:pPr>
            <a:r>
              <a:rPr lang="en-GB" sz="2800" dirty="0" smtClean="0"/>
              <a:t>Select “</a:t>
            </a:r>
            <a:r>
              <a:rPr lang="is-IS" sz="2800" smtClean="0"/>
              <a:t>…_train” dataset</a:t>
            </a:r>
          </a:p>
          <a:p>
            <a:pPr marL="514350" indent="-514350">
              <a:buAutoNum type="arabicParenR"/>
            </a:pPr>
            <a:r>
              <a:rPr lang="en-GB" sz="2800" dirty="0" smtClean="0"/>
              <a:t>Select “activity” as response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061542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30895</TotalTime>
  <Words>224</Words>
  <Application>Microsoft Macintosh PowerPoint</Application>
  <PresentationFormat>Widescreen</PresentationFormat>
  <Paragraphs>85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Futura LT Pro Book</vt:lpstr>
      <vt:lpstr>Office Theme</vt:lpstr>
      <vt:lpstr>Tutorial 2 - Classification</vt:lpstr>
      <vt:lpstr>Supervised Learning – You Already Have Target Data</vt:lpstr>
      <vt:lpstr>PowerPoint Presentation</vt:lpstr>
      <vt:lpstr>Supervised Learning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H2O Demo at IBM Conference</vt:lpstr>
    </vt:vector>
  </TitlesOfParts>
  <Manager/>
  <Company/>
  <LinksUpToDate>false</LinksUpToDate>
  <SharedDoc>false</SharedDoc>
  <HyperlinkBase/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H2O Products 2016</dc:title>
  <dc:subject/>
  <dc:creator>Desmond Chan</dc:creator>
  <cp:keywords/>
  <dc:description/>
  <cp:lastModifiedBy>Chow, Jo</cp:lastModifiedBy>
  <cp:revision>2127</cp:revision>
  <cp:lastPrinted>2017-10-05T12:29:57Z</cp:lastPrinted>
  <dcterms:created xsi:type="dcterms:W3CDTF">2016-05-16T23:30:09Z</dcterms:created>
  <dcterms:modified xsi:type="dcterms:W3CDTF">2017-10-18T04:35:29Z</dcterms:modified>
  <cp:category/>
</cp:coreProperties>
</file>

<file path=docProps/thumbnail.jpeg>
</file>